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1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90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7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28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41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62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9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4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36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5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4E78-AF0C-4778-A737-9FDFE7A18610}" type="datetimeFigureOut">
              <a:rPr kumimoji="1" lang="ja-JP" altLang="en-US" smtClean="0"/>
              <a:t>2023/1/12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symposium0232@fcdic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2284156"/>
            <a:ext cx="43252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3300"/>
                </a:solidFill>
              </a:rPr>
              <a:t>日付</a:t>
            </a:r>
            <a:r>
              <a:rPr kumimoji="1" lang="en-US" altLang="ja-JP" sz="1600" dirty="0">
                <a:solidFill>
                  <a:srgbClr val="003300"/>
                </a:solidFill>
              </a:rPr>
              <a:t>:2023</a:t>
            </a:r>
            <a:r>
              <a:rPr kumimoji="1" lang="ja-JP" altLang="en-US" sz="1600" dirty="0">
                <a:solidFill>
                  <a:srgbClr val="003300"/>
                </a:solidFill>
              </a:rPr>
              <a:t>年</a:t>
            </a:r>
            <a:r>
              <a:rPr kumimoji="1" lang="en-US" altLang="ja-JP" sz="1600" dirty="0">
                <a:solidFill>
                  <a:srgbClr val="003300"/>
                </a:solidFill>
              </a:rPr>
              <a:t>5</a:t>
            </a:r>
            <a:r>
              <a:rPr kumimoji="1" lang="ja-JP" altLang="en-US" sz="1600" dirty="0">
                <a:solidFill>
                  <a:srgbClr val="003300"/>
                </a:solidFill>
              </a:rPr>
              <a:t>月</a:t>
            </a:r>
            <a:r>
              <a:rPr kumimoji="1" lang="en-US" altLang="ja-JP" sz="1600" dirty="0">
                <a:solidFill>
                  <a:srgbClr val="003300"/>
                </a:solidFill>
              </a:rPr>
              <a:t>25</a:t>
            </a:r>
            <a:r>
              <a:rPr kumimoji="1" lang="ja-JP" altLang="en-US" sz="1600" dirty="0">
                <a:solidFill>
                  <a:srgbClr val="003300"/>
                </a:solidFill>
              </a:rPr>
              <a:t>日</a:t>
            </a:r>
            <a:r>
              <a:rPr kumimoji="1" lang="en-US" altLang="ja-JP" sz="1600" dirty="0">
                <a:solidFill>
                  <a:srgbClr val="003300"/>
                </a:solidFill>
              </a:rPr>
              <a:t>(</a:t>
            </a:r>
            <a:r>
              <a:rPr kumimoji="1" lang="ja-JP" altLang="en-US" sz="1600" dirty="0">
                <a:solidFill>
                  <a:srgbClr val="003300"/>
                </a:solidFill>
              </a:rPr>
              <a:t>木</a:t>
            </a:r>
            <a:r>
              <a:rPr kumimoji="1" lang="en-US" altLang="ja-JP" sz="1600" dirty="0">
                <a:solidFill>
                  <a:srgbClr val="003300"/>
                </a:solidFill>
              </a:rPr>
              <a:t>)</a:t>
            </a:r>
            <a:r>
              <a:rPr kumimoji="1" lang="ja-JP" altLang="en-US" sz="1600" dirty="0">
                <a:solidFill>
                  <a:srgbClr val="003300"/>
                </a:solidFill>
              </a:rPr>
              <a:t>～</a:t>
            </a:r>
            <a:r>
              <a:rPr kumimoji="1" lang="en-US" altLang="ja-JP" sz="1600" dirty="0">
                <a:solidFill>
                  <a:srgbClr val="003300"/>
                </a:solidFill>
              </a:rPr>
              <a:t>26</a:t>
            </a:r>
            <a:r>
              <a:rPr kumimoji="1" lang="ja-JP" altLang="en-US" sz="1600" dirty="0">
                <a:solidFill>
                  <a:srgbClr val="003300"/>
                </a:solidFill>
              </a:rPr>
              <a:t>日</a:t>
            </a:r>
            <a:r>
              <a:rPr kumimoji="1" lang="en-US" altLang="ja-JP" sz="1600" dirty="0">
                <a:solidFill>
                  <a:srgbClr val="003300"/>
                </a:solidFill>
              </a:rPr>
              <a:t>(</a:t>
            </a:r>
            <a:r>
              <a:rPr kumimoji="1" lang="ja-JP" altLang="en-US" sz="1600" dirty="0">
                <a:solidFill>
                  <a:srgbClr val="003300"/>
                </a:solidFill>
              </a:rPr>
              <a:t>金</a:t>
            </a:r>
            <a:r>
              <a:rPr kumimoji="1" lang="en-US" altLang="ja-JP" sz="1600" dirty="0">
                <a:solidFill>
                  <a:srgbClr val="003300"/>
                </a:solidFill>
              </a:rPr>
              <a:t>)</a:t>
            </a:r>
          </a:p>
          <a:p>
            <a:r>
              <a:rPr lang="ja-JP" altLang="en-US" sz="1600" dirty="0">
                <a:solidFill>
                  <a:srgbClr val="003300"/>
                </a:solidFill>
              </a:rPr>
              <a:t>会場</a:t>
            </a:r>
            <a:r>
              <a:rPr lang="en-US" altLang="ja-JP" sz="1600" dirty="0">
                <a:solidFill>
                  <a:srgbClr val="003300"/>
                </a:solidFill>
              </a:rPr>
              <a:t>: </a:t>
            </a:r>
            <a:r>
              <a:rPr lang="ja-JP" altLang="en-US" sz="1600" dirty="0">
                <a:solidFill>
                  <a:srgbClr val="003300"/>
                </a:solidFill>
              </a:rPr>
              <a:t>タワーホール船堀（東京都江戸川区）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開催方法：会場およびオンライン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主催：（一社）燃料電池開発情報センター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共催：燃料電池実用化推進協議会（</a:t>
            </a:r>
            <a:r>
              <a:rPr lang="en-US" altLang="ja-JP" sz="1600" dirty="0">
                <a:solidFill>
                  <a:srgbClr val="003300"/>
                </a:solidFill>
              </a:rPr>
              <a:t>FCCJ</a:t>
            </a:r>
            <a:r>
              <a:rPr lang="ja-JP" altLang="en-US" sz="1600" dirty="0">
                <a:solidFill>
                  <a:srgbClr val="003300"/>
                </a:solidFill>
              </a:rPr>
              <a:t>）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</a:t>
            </a:r>
            <a:r>
              <a:rPr lang="en-US" altLang="ja-JP" sz="1600" dirty="0">
                <a:solidFill>
                  <a:srgbClr val="003300"/>
                </a:solidFill>
              </a:rPr>
              <a:t>SOFC</a:t>
            </a:r>
            <a:r>
              <a:rPr lang="ja-JP" altLang="en-US" sz="1600" dirty="0">
                <a:solidFill>
                  <a:srgbClr val="003300"/>
                </a:solidFill>
              </a:rPr>
              <a:t>研究会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（公社）電気化学会 燃料電池研究会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（一財）大阪科学技術センター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後援：</a:t>
            </a:r>
            <a:r>
              <a:rPr lang="en-US" altLang="ja-JP" sz="1600" dirty="0">
                <a:solidFill>
                  <a:srgbClr val="003300"/>
                </a:solidFill>
              </a:rPr>
              <a:t>NEDO</a:t>
            </a:r>
            <a:r>
              <a:rPr lang="ja-JP" altLang="en-US" sz="1600" dirty="0" err="1">
                <a:solidFill>
                  <a:srgbClr val="003300"/>
                </a:solidFill>
              </a:rPr>
              <a:t>、</a:t>
            </a:r>
            <a:r>
              <a:rPr lang="ja-JP" altLang="en-US" sz="1600" dirty="0">
                <a:solidFill>
                  <a:srgbClr val="003300"/>
                </a:solidFill>
              </a:rPr>
              <a:t>東京都、川崎市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kumimoji="1" lang="ja-JP" altLang="en-US" sz="1600" dirty="0">
                <a:solidFill>
                  <a:srgbClr val="003300"/>
                </a:solidFill>
              </a:rPr>
              <a:t>協賛：</a:t>
            </a:r>
            <a:r>
              <a:rPr lang="en-US" altLang="ja-JP" sz="1600" dirty="0">
                <a:solidFill>
                  <a:srgbClr val="003300"/>
                </a:solidFill>
              </a:rPr>
              <a:t> </a:t>
            </a:r>
            <a:r>
              <a:rPr lang="ja-JP" altLang="en-US" sz="1600" dirty="0">
                <a:solidFill>
                  <a:srgbClr val="003300"/>
                </a:solidFill>
              </a:rPr>
              <a:t>（一財）日本自動車研究所、</a:t>
            </a:r>
            <a:r>
              <a:rPr kumimoji="1" lang="ja-JP" altLang="en-US" sz="1600" dirty="0">
                <a:solidFill>
                  <a:srgbClr val="003300"/>
                </a:solidFill>
                <a:sym typeface="Wingdings" panose="05000000000000000000" pitchFamily="2" charset="2"/>
              </a:rPr>
              <a:t>（</a:t>
            </a:r>
            <a:r>
              <a:rPr kumimoji="1" lang="ja-JP" altLang="en-US" sz="1600" dirty="0">
                <a:solidFill>
                  <a:srgbClr val="003300"/>
                </a:solidFill>
              </a:rPr>
              <a:t>一財）エネ総　　　　　　　</a:t>
            </a:r>
            <a:endParaRPr kumimoji="1"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</a:t>
            </a:r>
            <a:r>
              <a:rPr kumimoji="1" lang="ja-JP" altLang="en-US" sz="1600" dirty="0">
                <a:solidFill>
                  <a:srgbClr val="003300"/>
                </a:solidFill>
              </a:rPr>
              <a:t>工研、（一社）日本ガス協会　他</a:t>
            </a:r>
            <a:endParaRPr kumimoji="1"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　　　　　　　　　　　　　　　　　</a:t>
            </a:r>
            <a:endParaRPr kumimoji="1" lang="en-US" altLang="ja-JP" sz="1600" dirty="0">
              <a:solidFill>
                <a:srgbClr val="0033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2945904" cy="247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207750" y="4784691"/>
            <a:ext cx="295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タワーホール船堀</a:t>
            </a:r>
          </a:p>
        </p:txBody>
      </p:sp>
      <p:pic>
        <p:nvPicPr>
          <p:cNvPr id="8" name="Picture 2" descr="C:\Users\USER\Pictures\logo-fcd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86" y="492106"/>
            <a:ext cx="648071" cy="456595"/>
          </a:xfrm>
          <a:prstGeom prst="rect">
            <a:avLst/>
          </a:prstGeom>
          <a:noFill/>
          <a:effectLst>
            <a:outerShdw blurRad="50800" dist="76200" dir="2700000" algn="tl" rotWithShape="0">
              <a:schemeClr val="tx1">
                <a:lumMod val="95000"/>
                <a:lumOff val="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タイトル 1"/>
          <p:cNvSpPr txBox="1">
            <a:spLocks/>
          </p:cNvSpPr>
          <p:nvPr/>
        </p:nvSpPr>
        <p:spPr>
          <a:xfrm>
            <a:off x="459686" y="5373216"/>
            <a:ext cx="821677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スポンサーシップ募集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67055"/>
            <a:ext cx="6624736" cy="100981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30</a:t>
            </a:r>
            <a:r>
              <a:rPr kumimoji="1" lang="ja-JP" altLang="en-US" sz="4000" dirty="0"/>
              <a:t>回燃料電池シンポジウム</a:t>
            </a:r>
          </a:p>
        </p:txBody>
      </p:sp>
    </p:spTree>
    <p:extLst>
      <p:ext uri="{BB962C8B-B14F-4D97-AF65-F5344CB8AC3E}">
        <p14:creationId xmlns:p14="http://schemas.microsoft.com/office/powerpoint/2010/main" val="197895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スポンサーシップ申込票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839217"/>
              </p:ext>
            </p:extLst>
          </p:nvPr>
        </p:nvGraphicFramePr>
        <p:xfrm>
          <a:off x="132435" y="979330"/>
          <a:ext cx="8904061" cy="264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3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8145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グレード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料金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（内税）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機関誌への広告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要旨集への広告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ウェブサイトと要旨集への</a:t>
                      </a:r>
                      <a:endParaRPr kumimoji="1" lang="en-US" altLang="ja-JP" sz="14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ロゴと機関名掲載</a:t>
                      </a:r>
                      <a:endParaRPr kumimoji="1" lang="ja-JP" altLang="en-US" sz="1400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シンポジウム参加証</a:t>
                      </a:r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各種締切</a:t>
                      </a:r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16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Gold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27.5 </a:t>
                      </a:r>
                    </a:p>
                    <a:p>
                      <a:r>
                        <a:rPr kumimoji="1" lang="en-US" altLang="ja-JP" sz="1600" dirty="0"/>
                        <a:t>    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(1 page)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春号</a:t>
                      </a:r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 サイズ（大）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3 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08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Silver</a:t>
                      </a:r>
                      <a:endParaRPr kumimoji="1" lang="ja-JP" altLang="en-US" sz="16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 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(1/2 page)  </a:t>
                      </a:r>
                      <a:r>
                        <a:rPr kumimoji="1" lang="ja-JP" altLang="en-US" sz="1600" b="1" dirty="0"/>
                        <a:t>春号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1/2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サイズ（中）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 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84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Bronze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5.5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1/2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サイズ（中）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 </a:t>
                      </a:r>
                      <a:r>
                        <a:rPr kumimoji="1" lang="ja-JP" altLang="en-US" sz="1600" dirty="0"/>
                        <a:t>名</a:t>
                      </a:r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25220" y="5920031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広告のカラー、モノクロは原紙を反映させます</a:t>
            </a:r>
            <a:endParaRPr lang="en-US" altLang="ja-JP" sz="1600" b="1" dirty="0"/>
          </a:p>
          <a:p>
            <a:pPr algn="ctr"/>
            <a:r>
              <a:rPr lang="ja-JP" altLang="en-US" sz="1600" b="1" dirty="0"/>
              <a:t>問合せ・申込先</a:t>
            </a:r>
            <a:r>
              <a:rPr lang="en-US" altLang="ja-JP" sz="1600" b="1" dirty="0"/>
              <a:t>:  </a:t>
            </a:r>
            <a:r>
              <a:rPr lang="en-US" altLang="ja-JP" sz="1600" b="1" dirty="0">
                <a:hlinkClick r:id="rId2"/>
              </a:rPr>
              <a:t>symposium0232@fcdic.jp</a:t>
            </a:r>
            <a:endParaRPr lang="en-US" altLang="ja-JP" sz="16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8" y="2095573"/>
            <a:ext cx="21303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FF00"/>
                </a:highlight>
              </a:rPr>
              <a:t>申込</a:t>
            </a:r>
            <a:r>
              <a:rPr lang="ja-JP" altLang="en-US" sz="1400" b="1" dirty="0">
                <a:highlight>
                  <a:srgbClr val="FFFF00"/>
                </a:highlight>
              </a:rPr>
              <a:t>、原稿、ロゴ 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　　　 </a:t>
            </a:r>
            <a:endParaRPr kumimoji="1" lang="en-US" altLang="ja-JP" sz="1400" b="1" dirty="0">
              <a:highlight>
                <a:srgbClr val="FFFF00"/>
              </a:highlight>
            </a:endParaRPr>
          </a:p>
          <a:p>
            <a:r>
              <a:rPr lang="ja-JP" altLang="en-US" sz="1400" b="1" dirty="0">
                <a:highlight>
                  <a:srgbClr val="FFFF00"/>
                </a:highlight>
              </a:rPr>
              <a:t>　　　 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：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2023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年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3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月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31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日</a:t>
            </a:r>
            <a:endParaRPr kumimoji="1" lang="en-US" altLang="ja-JP" sz="1400" b="1" dirty="0">
              <a:highlight>
                <a:srgbClr val="FFFF00"/>
              </a:highlight>
            </a:endParaRPr>
          </a:p>
          <a:p>
            <a:r>
              <a:rPr lang="ja-JP" altLang="en-US" sz="1400" b="1" dirty="0">
                <a:highlight>
                  <a:srgbClr val="FFFF00"/>
                </a:highlight>
              </a:rPr>
              <a:t>支払</a:t>
            </a:r>
            <a:r>
              <a:rPr lang="en-US" altLang="ja-JP" sz="1400" b="1" dirty="0">
                <a:highlight>
                  <a:srgbClr val="FFFF00"/>
                </a:highlight>
              </a:rPr>
              <a:t> :</a:t>
            </a:r>
            <a:r>
              <a:rPr lang="ja-JP" altLang="en-US" sz="1400" b="1" dirty="0">
                <a:highlight>
                  <a:srgbClr val="FFFF00"/>
                </a:highlight>
              </a:rPr>
              <a:t> </a:t>
            </a:r>
            <a:r>
              <a:rPr lang="en-US" altLang="ja-JP" sz="1400" b="1" dirty="0">
                <a:highlight>
                  <a:srgbClr val="FFFF00"/>
                </a:highlight>
              </a:rPr>
              <a:t>2023</a:t>
            </a:r>
            <a:r>
              <a:rPr lang="ja-JP" altLang="en-US" sz="1400" b="1" dirty="0">
                <a:highlight>
                  <a:srgbClr val="FFFF00"/>
                </a:highlight>
              </a:rPr>
              <a:t>年</a:t>
            </a:r>
            <a:r>
              <a:rPr lang="en-US" altLang="ja-JP" sz="1400" b="1" dirty="0">
                <a:highlight>
                  <a:srgbClr val="FFFF00"/>
                </a:highlight>
              </a:rPr>
              <a:t>4</a:t>
            </a:r>
            <a:r>
              <a:rPr lang="ja-JP" altLang="en-US" sz="1400" b="1" dirty="0">
                <a:highlight>
                  <a:srgbClr val="FFFF00"/>
                </a:highlight>
              </a:rPr>
              <a:t>月</a:t>
            </a:r>
            <a:r>
              <a:rPr lang="en-US" altLang="ja-JP" sz="1400" b="1" dirty="0">
                <a:highlight>
                  <a:srgbClr val="FFFF00"/>
                </a:highlight>
              </a:rPr>
              <a:t>28</a:t>
            </a:r>
            <a:r>
              <a:rPr lang="ja-JP" altLang="en-US" sz="1400" b="1" dirty="0">
                <a:highlight>
                  <a:srgbClr val="FFFF00"/>
                </a:highlight>
              </a:rPr>
              <a:t>日</a:t>
            </a:r>
            <a:endParaRPr lang="en-US" altLang="ja-JP" sz="1400" b="1" dirty="0">
              <a:highlight>
                <a:srgbClr val="FFFF00"/>
              </a:highlight>
            </a:endParaRPr>
          </a:p>
          <a:p>
            <a:r>
              <a:rPr lang="ja-JP" altLang="en-US" sz="1400" b="1" dirty="0">
                <a:highlight>
                  <a:srgbClr val="FFFF00"/>
                </a:highlight>
              </a:rPr>
              <a:t>（振込手数料はご負担ください）</a:t>
            </a:r>
            <a:endParaRPr lang="en-US" altLang="ja-JP" sz="1400" b="1" dirty="0">
              <a:highlight>
                <a:srgbClr val="FFFF00"/>
              </a:highlight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910682"/>
              </p:ext>
            </p:extLst>
          </p:nvPr>
        </p:nvGraphicFramePr>
        <p:xfrm>
          <a:off x="195741" y="3617470"/>
          <a:ext cx="8813840" cy="223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73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458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0042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会社名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氏名（ふりがな）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5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部署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役職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26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郵便番号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電話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FAX</a:t>
                      </a:r>
                      <a:endParaRPr kumimoji="1" lang="ja-JP" altLang="en-US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グレード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Gold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Silver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Bronze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料金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27.5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千円）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" name="Picture 2" descr="C:\Users\USER\Pictures\logo-fcd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848"/>
            <a:ext cx="648071" cy="456595"/>
          </a:xfrm>
          <a:prstGeom prst="rect">
            <a:avLst/>
          </a:prstGeom>
          <a:noFill/>
          <a:effectLst>
            <a:outerShdw blurRad="50800" dist="76200" dir="2700000" algn="tl" rotWithShape="0">
              <a:schemeClr val="tx1">
                <a:lumMod val="95000"/>
                <a:lumOff val="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20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4689</TotalTime>
  <Words>322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第30回燃料電池シンポジウム</vt:lpstr>
      <vt:lpstr>スポンサーシップ申込票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創立30周年記念第24回燃料電池シンポジウム</dc:title>
  <dc:creator>USER</dc:creator>
  <cp:lastModifiedBy>塩澤</cp:lastModifiedBy>
  <cp:revision>145</cp:revision>
  <cp:lastPrinted>2023-01-11T06:48:18Z</cp:lastPrinted>
  <dcterms:created xsi:type="dcterms:W3CDTF">2016-09-27T04:56:26Z</dcterms:created>
  <dcterms:modified xsi:type="dcterms:W3CDTF">2023-01-12T00:46:10Z</dcterms:modified>
</cp:coreProperties>
</file>